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 varScale="1">
        <p:scale>
          <a:sx n="80" d="100"/>
          <a:sy n="80" d="100"/>
        </p:scale>
        <p:origin x="607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EE821-4BDC-47C9-B72C-842FAA0FD32D}" type="datetimeFigureOut">
              <a:rPr lang="en-GB" smtClean="0"/>
              <a:t>06/03/2017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E8047-6E53-4776-9AC0-3582AF517F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082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EE821-4BDC-47C9-B72C-842FAA0FD32D}" type="datetimeFigureOut">
              <a:rPr lang="en-GB" smtClean="0"/>
              <a:t>06/03/2017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E8047-6E53-4776-9AC0-3582AF517F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7912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EE821-4BDC-47C9-B72C-842FAA0FD32D}" type="datetimeFigureOut">
              <a:rPr lang="en-GB" smtClean="0"/>
              <a:t>06/03/2017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E8047-6E53-4776-9AC0-3582AF517F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8246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EE821-4BDC-47C9-B72C-842FAA0FD32D}" type="datetimeFigureOut">
              <a:rPr lang="en-GB" smtClean="0"/>
              <a:t>06/03/2017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E8047-6E53-4776-9AC0-3582AF517F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7003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EE821-4BDC-47C9-B72C-842FAA0FD32D}" type="datetimeFigureOut">
              <a:rPr lang="en-GB" smtClean="0"/>
              <a:t>06/03/2017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E8047-6E53-4776-9AC0-3582AF517F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9099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EE821-4BDC-47C9-B72C-842FAA0FD32D}" type="datetimeFigureOut">
              <a:rPr lang="en-GB" smtClean="0"/>
              <a:t>06/03/2017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E8047-6E53-4776-9AC0-3582AF517F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6516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EE821-4BDC-47C9-B72C-842FAA0FD32D}" type="datetimeFigureOut">
              <a:rPr lang="en-GB" smtClean="0"/>
              <a:t>06/03/2017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E8047-6E53-4776-9AC0-3582AF517F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1383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EE821-4BDC-47C9-B72C-842FAA0FD32D}" type="datetimeFigureOut">
              <a:rPr lang="en-GB" smtClean="0"/>
              <a:t>06/03/2017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E8047-6E53-4776-9AC0-3582AF517F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9020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EE821-4BDC-47C9-B72C-842FAA0FD32D}" type="datetimeFigureOut">
              <a:rPr lang="en-GB" smtClean="0"/>
              <a:t>06/03/2017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E8047-6E53-4776-9AC0-3582AF517F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497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EE821-4BDC-47C9-B72C-842FAA0FD32D}" type="datetimeFigureOut">
              <a:rPr lang="en-GB" smtClean="0"/>
              <a:t>06/03/2017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E8047-6E53-4776-9AC0-3582AF517F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9432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EE821-4BDC-47C9-B72C-842FAA0FD32D}" type="datetimeFigureOut">
              <a:rPr lang="en-GB" smtClean="0"/>
              <a:t>06/03/2017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E8047-6E53-4776-9AC0-3582AF517F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6240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EE821-4BDC-47C9-B72C-842FAA0FD32D}" type="datetimeFigureOut">
              <a:rPr lang="en-GB" smtClean="0"/>
              <a:t>06/03/2017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7E8047-6E53-4776-9AC0-3582AF517F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2551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evenabbott.co.uk/" TargetMode="External"/><Relationship Id="rId2" Type="http://schemas.openxmlformats.org/officeDocument/2006/relationships/hyperlink" Target="mailto:steven@stevenabbott.co.uk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evenabbott.co.uk/practical-solubility/diff-d-values.php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wsolutionssoftware.com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protecpo.inrs.fr/ProtecPo/jsp/Accueil.jsp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Protective Barriers Designed via HSP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/>
              <a:t>Prof Steven Abbott</a:t>
            </a:r>
          </a:p>
          <a:p>
            <a:r>
              <a:rPr lang="en-GB" dirty="0"/>
              <a:t>Steven Abbott TCNF Ltd</a:t>
            </a:r>
          </a:p>
          <a:p>
            <a:r>
              <a:rPr lang="en-GB" dirty="0"/>
              <a:t>Visiting Professor U Leeds</a:t>
            </a:r>
          </a:p>
          <a:p>
            <a:r>
              <a:rPr lang="en-GB" dirty="0">
                <a:hlinkClick r:id="rId2"/>
              </a:rPr>
              <a:t>steven@stevenabbott.co.uk</a:t>
            </a:r>
            <a:r>
              <a:rPr lang="en-GB" dirty="0"/>
              <a:t>, </a:t>
            </a:r>
            <a:r>
              <a:rPr lang="en-GB" dirty="0">
                <a:hlinkClick r:id="rId3"/>
              </a:rPr>
              <a:t>www.stevenabbott.co.uk</a:t>
            </a:r>
            <a:r>
              <a:rPr lang="en-GB" dirty="0"/>
              <a:t> </a:t>
            </a:r>
          </a:p>
          <a:p>
            <a:r>
              <a:rPr lang="en-GB" dirty="0"/>
              <a:t>HSP50 Conference, York, 5-7 April 2017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13045" y="5786651"/>
            <a:ext cx="7588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Note: The </a:t>
            </a:r>
            <a:r>
              <a:rPr lang="en-GB" dirty="0" err="1"/>
              <a:t>PPt</a:t>
            </a:r>
            <a:r>
              <a:rPr lang="en-GB" dirty="0"/>
              <a:t> shows screen shots. The talk will use live software/apps</a:t>
            </a:r>
          </a:p>
        </p:txBody>
      </p:sp>
    </p:spTree>
    <p:extLst>
      <p:ext uri="{BB962C8B-B14F-4D97-AF65-F5344CB8AC3E}">
        <p14:creationId xmlns:p14="http://schemas.microsoft.com/office/powerpoint/2010/main" val="3225571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Your house on a brownfield site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018" y="1825625"/>
            <a:ext cx="3234519" cy="4351338"/>
          </a:xfrm>
        </p:spPr>
        <p:txBody>
          <a:bodyPr>
            <a:normAutofit/>
          </a:bodyPr>
          <a:lstStyle/>
          <a:p>
            <a:r>
              <a:rPr lang="en-GB" dirty="0"/>
              <a:t>The soil is contaminated with a cocktail of chemicals</a:t>
            </a:r>
          </a:p>
          <a:p>
            <a:r>
              <a:rPr lang="en-GB" dirty="0"/>
              <a:t>You want to build houses here</a:t>
            </a:r>
          </a:p>
          <a:p>
            <a:r>
              <a:rPr lang="en-GB" dirty="0"/>
              <a:t>So you install a permeation barrier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66753" y="5156791"/>
            <a:ext cx="8525247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You can only build these houses if an environmental specialist has calculated that the levels of chemicals permeating through the barrier are below agreed levels</a:t>
            </a:r>
          </a:p>
          <a:p>
            <a:endParaRPr lang="en-GB" sz="900" dirty="0"/>
          </a:p>
          <a:p>
            <a:r>
              <a:rPr lang="en-GB" sz="2400" dirty="0"/>
              <a:t>How does the specialist do that calculation?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1814" y="1410504"/>
            <a:ext cx="8338675" cy="3695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9987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 full HSP-driven diffusion calculator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785" y="1825625"/>
            <a:ext cx="4087505" cy="4848130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The methodology of the calculations is public domain</a:t>
            </a:r>
          </a:p>
          <a:p>
            <a:pPr lvl="1"/>
            <a:r>
              <a:rPr lang="en-GB" dirty="0"/>
              <a:t>C calculated via HSP, D estimated from the polymers and the molecular shape/size, T-effect estimated by public domain algorithm</a:t>
            </a:r>
          </a:p>
          <a:p>
            <a:r>
              <a:rPr lang="en-GB" dirty="0"/>
              <a:t>The strengths and limitations are known</a:t>
            </a:r>
          </a:p>
          <a:p>
            <a:pPr lvl="1"/>
            <a:r>
              <a:rPr lang="en-GB" dirty="0"/>
              <a:t>All assumptions are explicitly pessimistic</a:t>
            </a:r>
          </a:p>
          <a:p>
            <a:r>
              <a:rPr lang="en-GB" dirty="0"/>
              <a:t>In the hands of a specialist the results are accepted as evidence for choosing an acceptable geo-membrane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3832" y="1429840"/>
            <a:ext cx="7364599" cy="49415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33415" y="6414448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</a:t>
            </a:r>
            <a:r>
              <a:rPr lang="en-GB" dirty="0" err="1"/>
              <a:t>Puraflex</a:t>
            </a:r>
            <a:r>
              <a:rPr lang="en-GB" dirty="0"/>
              <a:t> calculator written by Abbott/Hansen for ITP</a:t>
            </a:r>
          </a:p>
        </p:txBody>
      </p:sp>
    </p:spTree>
    <p:extLst>
      <p:ext uri="{BB962C8B-B14F-4D97-AF65-F5344CB8AC3E}">
        <p14:creationId xmlns:p14="http://schemas.microsoft.com/office/powerpoint/2010/main" val="27452280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Emergency Response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4757382" cy="4786715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I am driving to a big spill of THF. I have no idea what THF is and no idea what chemical suit will give me long-enough protection</a:t>
            </a:r>
          </a:p>
          <a:p>
            <a:r>
              <a:rPr lang="en-GB" dirty="0"/>
              <a:t>I open my iPhone, run the </a:t>
            </a:r>
            <a:r>
              <a:rPr lang="en-GB" dirty="0" err="1"/>
              <a:t>PermaSURE</a:t>
            </a:r>
            <a:r>
              <a:rPr lang="en-GB" dirty="0"/>
              <a:t> app and it tells me that my choice of suit will be OK for more than 8hrs</a:t>
            </a:r>
          </a:p>
          <a:p>
            <a:pPr lvl="1"/>
            <a:r>
              <a:rPr lang="en-GB" dirty="0"/>
              <a:t>I also get lots of H&amp;S info</a:t>
            </a:r>
          </a:p>
          <a:p>
            <a:r>
              <a:rPr lang="en-GB" dirty="0"/>
              <a:t>As with the environmental membrane, the methodology (identical) is public domain, the assumptions open and pessimistic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9720" y="1690688"/>
            <a:ext cx="6293597" cy="38980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61713" y="5902657"/>
            <a:ext cx="594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ITP </a:t>
            </a:r>
            <a:r>
              <a:rPr lang="en-GB" dirty="0" err="1"/>
              <a:t>PermaSURE</a:t>
            </a:r>
            <a:r>
              <a:rPr lang="en-GB" dirty="0"/>
              <a:t> app written by Abbott/Broadbent</a:t>
            </a:r>
          </a:p>
        </p:txBody>
      </p:sp>
    </p:spTree>
    <p:extLst>
      <p:ext uri="{BB962C8B-B14F-4D97-AF65-F5344CB8AC3E}">
        <p14:creationId xmlns:p14="http://schemas.microsoft.com/office/powerpoint/2010/main" val="14293892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take-home lesson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The science of diffusion is well-known</a:t>
            </a:r>
          </a:p>
          <a:p>
            <a:pPr lvl="1"/>
            <a:r>
              <a:rPr lang="en-GB" dirty="0"/>
              <a:t>We can use standard the Fickian model in most relevant cases</a:t>
            </a:r>
          </a:p>
          <a:p>
            <a:pPr lvl="1"/>
            <a:r>
              <a:rPr lang="en-GB" dirty="0"/>
              <a:t>Hansen’s analysis of some of the more complex cases can be found on the Diffusion apps at Hansen-Solubility.com</a:t>
            </a:r>
          </a:p>
          <a:p>
            <a:r>
              <a:rPr lang="en-GB" dirty="0"/>
              <a:t>Diffusion coefficients can be estimated adequately from basic polymer data with some representative solvents</a:t>
            </a:r>
          </a:p>
          <a:p>
            <a:r>
              <a:rPr lang="en-GB" dirty="0"/>
              <a:t>Using HSP it is possible to identify </a:t>
            </a:r>
            <a:r>
              <a:rPr lang="en-GB" i="1" dirty="0"/>
              <a:t>trends</a:t>
            </a:r>
            <a:r>
              <a:rPr lang="en-GB" dirty="0"/>
              <a:t> in barriers of all kinds – food, drinks, skin, environmental, pharma …</a:t>
            </a:r>
          </a:p>
          <a:p>
            <a:r>
              <a:rPr lang="en-GB" dirty="0"/>
              <a:t>But with modern computing power, a good chemical dataset and some carefully-validated HSP-Distance calculations we can do powerful work predicting permeation</a:t>
            </a:r>
          </a:p>
        </p:txBody>
      </p:sp>
    </p:spTree>
    <p:extLst>
      <p:ext uri="{BB962C8B-B14F-4D97-AF65-F5344CB8AC3E}">
        <p14:creationId xmlns:p14="http://schemas.microsoft.com/office/powerpoint/2010/main" val="33855729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My thanks to: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Dr Charles Hansen</a:t>
            </a:r>
          </a:p>
          <a:p>
            <a:r>
              <a:rPr lang="en-GB" dirty="0"/>
              <a:t>Mark Chandler, ACT Solutions (FFE)</a:t>
            </a:r>
          </a:p>
          <a:p>
            <a:r>
              <a:rPr lang="en-GB" dirty="0"/>
              <a:t>Prof Jaime Lara, </a:t>
            </a:r>
            <a:r>
              <a:rPr lang="en-GB" dirty="0" err="1"/>
              <a:t>Université</a:t>
            </a:r>
            <a:r>
              <a:rPr lang="en-GB" dirty="0"/>
              <a:t> de Montréal,</a:t>
            </a:r>
            <a:r>
              <a:rPr lang="en-GB" dirty="0"/>
              <a:t> (</a:t>
            </a:r>
            <a:r>
              <a:rPr lang="en-GB" dirty="0" err="1"/>
              <a:t>ProtecPo</a:t>
            </a:r>
            <a:r>
              <a:rPr lang="en-GB" dirty="0"/>
              <a:t>)</a:t>
            </a:r>
          </a:p>
          <a:p>
            <a:r>
              <a:rPr lang="en-GB" dirty="0"/>
              <a:t>Richard Menage, ITP (</a:t>
            </a:r>
            <a:r>
              <a:rPr lang="en-GB" dirty="0" err="1"/>
              <a:t>Puraflex</a:t>
            </a:r>
            <a:r>
              <a:rPr lang="en-GB" dirty="0"/>
              <a:t> and </a:t>
            </a:r>
            <a:r>
              <a:rPr lang="en-GB" dirty="0" err="1"/>
              <a:t>Permasure</a:t>
            </a:r>
            <a:r>
              <a:rPr lang="en-GB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929272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Four factors controlling diffusion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964136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The concentration C in the top 1nm of the barrier</a:t>
            </a:r>
          </a:p>
          <a:p>
            <a:pPr lvl="1"/>
            <a:r>
              <a:rPr lang="en-GB" dirty="0"/>
              <a:t>This drives the concentration gradient across the barrier</a:t>
            </a:r>
          </a:p>
          <a:p>
            <a:pPr lvl="1"/>
            <a:r>
              <a:rPr lang="en-GB" dirty="0"/>
              <a:t>Such concentrations are known for a few solvents in a few polymers but generally have to be estimated</a:t>
            </a:r>
          </a:p>
          <a:p>
            <a:r>
              <a:rPr lang="en-GB" dirty="0"/>
              <a:t>The thickness of (each part of) the barrier</a:t>
            </a:r>
          </a:p>
          <a:p>
            <a:pPr lvl="1"/>
            <a:r>
              <a:rPr lang="en-GB" dirty="0"/>
              <a:t>This affects the concentration gradient and the diffusion time</a:t>
            </a:r>
          </a:p>
          <a:p>
            <a:pPr lvl="1"/>
            <a:r>
              <a:rPr lang="en-GB" dirty="0"/>
              <a:t>The thicknesses are known so do not need to be estimated</a:t>
            </a:r>
          </a:p>
          <a:p>
            <a:r>
              <a:rPr lang="en-GB" dirty="0"/>
              <a:t>The diffusion coefficient D of the molecule in the polymer</a:t>
            </a:r>
          </a:p>
          <a:p>
            <a:pPr lvl="1"/>
            <a:r>
              <a:rPr lang="en-GB" dirty="0"/>
              <a:t>This depends on the polymer (crystalline polymers have smaller coefficients) and on the molecule (lower values for larger, branched or rigid cyclic molecules)</a:t>
            </a:r>
          </a:p>
          <a:p>
            <a:r>
              <a:rPr lang="en-GB" dirty="0"/>
              <a:t>The effect of concentration on the diffusion coefficient</a:t>
            </a:r>
          </a:p>
          <a:p>
            <a:pPr lvl="1"/>
            <a:r>
              <a:rPr lang="en-GB" dirty="0"/>
              <a:t>The more solvent in the polymer, the more “open” the polymer, so the faster the solvent can move</a:t>
            </a:r>
          </a:p>
          <a:p>
            <a:r>
              <a:rPr lang="en-GB" dirty="0"/>
              <a:t>Once we know those parameters we can model diffusion precisely with standard numerical techniques (finite difference)</a:t>
            </a:r>
          </a:p>
          <a:p>
            <a:pPr lvl="1"/>
            <a:r>
              <a:rPr lang="en-GB" dirty="0"/>
              <a:t>And we can do it over multiple layers of different polymers</a:t>
            </a:r>
          </a:p>
        </p:txBody>
      </p:sp>
      <p:sp>
        <p:nvSpPr>
          <p:cNvPr id="4" name="Rectangle 3"/>
          <p:cNvSpPr/>
          <p:nvPr/>
        </p:nvSpPr>
        <p:spPr>
          <a:xfrm>
            <a:off x="9853684" y="464024"/>
            <a:ext cx="368489" cy="191068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10222173" y="464024"/>
            <a:ext cx="170597" cy="191068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10406417" y="464024"/>
            <a:ext cx="368489" cy="191068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Freeform: Shape 25"/>
          <p:cNvSpPr/>
          <p:nvPr/>
        </p:nvSpPr>
        <p:spPr>
          <a:xfrm>
            <a:off x="9856269" y="891941"/>
            <a:ext cx="914400" cy="1466248"/>
          </a:xfrm>
          <a:custGeom>
            <a:avLst/>
            <a:gdLst>
              <a:gd name="connsiteX0" fmla="*/ 0 w 914400"/>
              <a:gd name="connsiteY0" fmla="*/ 0 h 1466248"/>
              <a:gd name="connsiteX1" fmla="*/ 304800 w 914400"/>
              <a:gd name="connsiteY1" fmla="*/ 442762 h 1466248"/>
              <a:gd name="connsiteX2" fmla="*/ 368969 w 914400"/>
              <a:gd name="connsiteY2" fmla="*/ 529390 h 1466248"/>
              <a:gd name="connsiteX3" fmla="*/ 362552 w 914400"/>
              <a:gd name="connsiteY3" fmla="*/ 863065 h 1466248"/>
              <a:gd name="connsiteX4" fmla="*/ 362552 w 914400"/>
              <a:gd name="connsiteY4" fmla="*/ 920817 h 1466248"/>
              <a:gd name="connsiteX5" fmla="*/ 539015 w 914400"/>
              <a:gd name="connsiteY5" fmla="*/ 1081238 h 1466248"/>
              <a:gd name="connsiteX6" fmla="*/ 914400 w 914400"/>
              <a:gd name="connsiteY6" fmla="*/ 1466248 h 1466248"/>
              <a:gd name="connsiteX0" fmla="*/ 0 w 914400"/>
              <a:gd name="connsiteY0" fmla="*/ 0 h 1466248"/>
              <a:gd name="connsiteX1" fmla="*/ 304800 w 914400"/>
              <a:gd name="connsiteY1" fmla="*/ 442762 h 1466248"/>
              <a:gd name="connsiteX2" fmla="*/ 356136 w 914400"/>
              <a:gd name="connsiteY2" fmla="*/ 529390 h 1466248"/>
              <a:gd name="connsiteX3" fmla="*/ 362552 w 914400"/>
              <a:gd name="connsiteY3" fmla="*/ 863065 h 1466248"/>
              <a:gd name="connsiteX4" fmla="*/ 362552 w 914400"/>
              <a:gd name="connsiteY4" fmla="*/ 920817 h 1466248"/>
              <a:gd name="connsiteX5" fmla="*/ 539015 w 914400"/>
              <a:gd name="connsiteY5" fmla="*/ 1081238 h 1466248"/>
              <a:gd name="connsiteX6" fmla="*/ 914400 w 914400"/>
              <a:gd name="connsiteY6" fmla="*/ 1466248 h 1466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" h="1466248">
                <a:moveTo>
                  <a:pt x="0" y="0"/>
                </a:moveTo>
                <a:lnTo>
                  <a:pt x="304800" y="442762"/>
                </a:lnTo>
                <a:cubicBezTo>
                  <a:pt x="364156" y="530994"/>
                  <a:pt x="346511" y="459340"/>
                  <a:pt x="356136" y="529390"/>
                </a:cubicBezTo>
                <a:cubicBezTo>
                  <a:pt x="365761" y="599440"/>
                  <a:pt x="361483" y="797827"/>
                  <a:pt x="362552" y="863065"/>
                </a:cubicBezTo>
                <a:cubicBezTo>
                  <a:pt x="363621" y="928303"/>
                  <a:pt x="333142" y="884455"/>
                  <a:pt x="362552" y="920817"/>
                </a:cubicBezTo>
                <a:cubicBezTo>
                  <a:pt x="391962" y="957179"/>
                  <a:pt x="447040" y="990333"/>
                  <a:pt x="539015" y="1081238"/>
                </a:cubicBezTo>
                <a:cubicBezTo>
                  <a:pt x="630990" y="1172143"/>
                  <a:pt x="772695" y="1319195"/>
                  <a:pt x="914400" y="1466248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4033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Predicting the factors: 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5085425"/>
          </a:xfrm>
        </p:spPr>
        <p:txBody>
          <a:bodyPr>
            <a:normAutofit/>
          </a:bodyPr>
          <a:lstStyle/>
          <a:p>
            <a:r>
              <a:rPr lang="en-GB" dirty="0"/>
              <a:t>The low-concentration diffusion coefficient D is known for many standard polymers and typical small solvent molecules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The correction for molecular size and the effect of temperature on D can also be estimated using a semi-standard formula from the packaging industry.</a:t>
            </a:r>
          </a:p>
          <a:p>
            <a:r>
              <a:rPr lang="en-GB" dirty="0"/>
              <a:t>Although the concentration dependence </a:t>
            </a:r>
            <a:r>
              <a:rPr lang="en-GB" i="1" dirty="0"/>
              <a:t>can</a:t>
            </a:r>
            <a:r>
              <a:rPr lang="en-GB" dirty="0"/>
              <a:t> be estimated, the permeation rate of any such polymer is so catastrophic that it’s currently not worth adding the extra numerical complexity.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4081" y="2625196"/>
            <a:ext cx="6252783" cy="144352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76864" y="2920621"/>
            <a:ext cx="4210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3"/>
              </a:rPr>
              <a:t>http://www.stevenabbott.co.uk/practical-solubility/diff-d-values.php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536182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Predicting the factors: 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528" y="1382073"/>
            <a:ext cx="11158182" cy="5189324"/>
          </a:xfrm>
        </p:spPr>
        <p:txBody>
          <a:bodyPr>
            <a:normAutofit/>
          </a:bodyPr>
          <a:lstStyle/>
          <a:p>
            <a:r>
              <a:rPr lang="en-GB" dirty="0"/>
              <a:t>The concentration, C, of a solvent in the polymer can be estimated via any relevant solubility theory using the timeless Flory-Huggins theory and the </a:t>
            </a:r>
            <a:r>
              <a:rPr lang="el-GR" dirty="0"/>
              <a:t>χ</a:t>
            </a:r>
            <a:r>
              <a:rPr lang="en-GB" dirty="0"/>
              <a:t> parameter which describes the “badness of fit” between the solvent and the polymer</a:t>
            </a:r>
          </a:p>
          <a:p>
            <a:r>
              <a:rPr lang="en-GB" dirty="0"/>
              <a:t>To the best of my knowledge, the only </a:t>
            </a:r>
            <a:r>
              <a:rPr lang="en-GB" i="1" dirty="0"/>
              <a:t>practical</a:t>
            </a:r>
            <a:r>
              <a:rPr lang="en-GB" dirty="0"/>
              <a:t> theory available for such calculations is Hansen Solubility Parameters</a:t>
            </a:r>
          </a:p>
          <a:p>
            <a:r>
              <a:rPr lang="en-GB" dirty="0"/>
              <a:t>The </a:t>
            </a:r>
            <a:r>
              <a:rPr lang="el-GR" dirty="0"/>
              <a:t>χ</a:t>
            </a:r>
            <a:r>
              <a:rPr lang="en-GB" dirty="0"/>
              <a:t> parameter is directly calculated from the HSP Distance</a:t>
            </a:r>
            <a:r>
              <a:rPr lang="en-GB" baseline="30000" dirty="0"/>
              <a:t>2</a:t>
            </a:r>
            <a:r>
              <a:rPr lang="en-GB" dirty="0"/>
              <a:t>. So knowing the HSP of polymer and the permeant, C can be estimated from first principles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53707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No polymer is good enough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4"/>
            <a:ext cx="10898875" cy="4895897"/>
          </a:xfrm>
        </p:spPr>
        <p:txBody>
          <a:bodyPr>
            <a:normAutofit/>
          </a:bodyPr>
          <a:lstStyle/>
          <a:p>
            <a:r>
              <a:rPr lang="en-GB" dirty="0"/>
              <a:t>There is no polymer which, on its own, is a good enough barrier for a wide range of solvents</a:t>
            </a:r>
          </a:p>
          <a:p>
            <a:r>
              <a:rPr lang="en-GB" dirty="0"/>
              <a:t>If the HSP Distance is large (good barrier) for one class of solvents (e.g. the hydrocarbons) it might be small for another class (e.g. alcohols)</a:t>
            </a:r>
          </a:p>
          <a:p>
            <a:r>
              <a:rPr lang="en-GB" dirty="0"/>
              <a:t>So all viable, general purpose barriers </a:t>
            </a:r>
            <a:r>
              <a:rPr lang="en-GB" i="1" dirty="0"/>
              <a:t>must</a:t>
            </a:r>
            <a:r>
              <a:rPr lang="en-GB" dirty="0"/>
              <a:t> be multi-layer</a:t>
            </a:r>
          </a:p>
          <a:p>
            <a:pPr lvl="1"/>
            <a:r>
              <a:rPr lang="en-GB" dirty="0"/>
              <a:t>So the simplest of food packaging is a multi-layer sandwich of, say, PE, EVOH, PE where the 4</a:t>
            </a:r>
            <a:r>
              <a:rPr lang="el-GR" dirty="0"/>
              <a:t>μ</a:t>
            </a:r>
            <a:r>
              <a:rPr lang="en-GB" dirty="0"/>
              <a:t>m of EVOH provides a strong barrier for the hydrophobic materials that easily pass through PE, but the PE provides a barrier for hydrophilic materials for which EVOH is useless</a:t>
            </a:r>
          </a:p>
          <a:p>
            <a:r>
              <a:rPr lang="en-GB" dirty="0"/>
              <a:t>Or, if you have a single polymer it is </a:t>
            </a:r>
            <a:r>
              <a:rPr lang="en-GB" i="1" dirty="0"/>
              <a:t>only</a:t>
            </a:r>
            <a:r>
              <a:rPr lang="en-GB" dirty="0"/>
              <a:t> good for a specific range of chemicals</a:t>
            </a:r>
          </a:p>
        </p:txBody>
      </p:sp>
    </p:spTree>
    <p:extLst>
      <p:ext uri="{BB962C8B-B14F-4D97-AF65-F5344CB8AC3E}">
        <p14:creationId xmlns:p14="http://schemas.microsoft.com/office/powerpoint/2010/main" val="12528035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SP Distance and flavor loss correl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6063" y="1690688"/>
            <a:ext cx="5676849" cy="303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to get it wrong – flavour scalping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579" y="1690688"/>
            <a:ext cx="6613477" cy="5071778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A new concept in drinks – concentrated flavours in a small polymer package</a:t>
            </a:r>
          </a:p>
          <a:p>
            <a:r>
              <a:rPr lang="en-GB" dirty="0"/>
              <a:t>Some components lost quickly over days</a:t>
            </a:r>
          </a:p>
          <a:p>
            <a:r>
              <a:rPr lang="en-GB" dirty="0"/>
              <a:t>Food industry “experts” could not explain it</a:t>
            </a:r>
          </a:p>
          <a:p>
            <a:r>
              <a:rPr lang="en-GB" dirty="0"/>
              <a:t>Given the 20 components I could quickly estimate their HSP and create this graph</a:t>
            </a:r>
          </a:p>
          <a:p>
            <a:r>
              <a:rPr lang="en-GB" dirty="0"/>
              <a:t>Not a perfect plot, but good enough</a:t>
            </a:r>
          </a:p>
          <a:p>
            <a:r>
              <a:rPr lang="en-GB" dirty="0"/>
              <a:t>The project, sadly, died</a:t>
            </a:r>
          </a:p>
          <a:p>
            <a:pPr lvl="1"/>
            <a:r>
              <a:rPr lang="en-GB" dirty="0"/>
              <a:t>No single alternative and no multi-layer possibility</a:t>
            </a:r>
          </a:p>
          <a:p>
            <a:r>
              <a:rPr lang="en-GB" dirty="0"/>
              <a:t>The food industry in general understands diffusion but HSP are under-utilised</a:t>
            </a:r>
          </a:p>
          <a:p>
            <a:pPr lvl="1"/>
            <a:r>
              <a:rPr lang="en-GB" dirty="0"/>
              <a:t>I’ve predicted that cinnamon buns should not be wrapped in PLA protective </a:t>
            </a:r>
            <a:r>
              <a:rPr lang="en-GB" dirty="0" err="1"/>
              <a:t>filme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27804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to get it right – Skin permeation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0403" y="1636096"/>
            <a:ext cx="6838666" cy="4351338"/>
          </a:xfrm>
        </p:spPr>
        <p:txBody>
          <a:bodyPr>
            <a:normAutofit lnSpcReduction="10000"/>
          </a:bodyPr>
          <a:lstStyle/>
          <a:p>
            <a:r>
              <a:rPr lang="en-GB" dirty="0"/>
              <a:t>The pharma and cosmetics industries have obsessed about </a:t>
            </a:r>
            <a:r>
              <a:rPr lang="en-GB" dirty="0" err="1"/>
              <a:t>LogP</a:t>
            </a:r>
            <a:r>
              <a:rPr lang="en-GB" dirty="0"/>
              <a:t> for designing skin permeating formulations</a:t>
            </a:r>
          </a:p>
          <a:p>
            <a:pPr lvl="1"/>
            <a:r>
              <a:rPr lang="en-GB" dirty="0"/>
              <a:t>It simply doesn’t work, nor can it work</a:t>
            </a:r>
          </a:p>
          <a:p>
            <a:r>
              <a:rPr lang="en-GB" dirty="0"/>
              <a:t>Hansen many years ago measure the HSP of skin, assuming that it was a normal polymer</a:t>
            </a:r>
          </a:p>
          <a:p>
            <a:r>
              <a:rPr lang="en-GB" dirty="0"/>
              <a:t>Using that basic assumption, we can model skin permeation as an HSP-driven diffusion problem</a:t>
            </a:r>
          </a:p>
          <a:p>
            <a:r>
              <a:rPr lang="en-GB" dirty="0"/>
              <a:t>The FFE package is now used around the world to do such modelling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1648" y="1468905"/>
            <a:ext cx="5162334" cy="38258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46543" y="5446186"/>
            <a:ext cx="54454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Diffusion calculator within Formulating for Efficacy</a:t>
            </a:r>
          </a:p>
          <a:p>
            <a:r>
              <a:rPr lang="en-GB" dirty="0"/>
              <a:t>Program by Abbott/Wiechers</a:t>
            </a:r>
          </a:p>
          <a:p>
            <a:r>
              <a:rPr lang="en-GB" dirty="0"/>
              <a:t>Supplied by ACT Solutions</a:t>
            </a:r>
          </a:p>
          <a:p>
            <a:r>
              <a:rPr lang="en-GB" dirty="0">
                <a:hlinkClick r:id="rId3"/>
              </a:rPr>
              <a:t>https://www.jwsolutionssoftware.com/</a:t>
            </a:r>
            <a:r>
              <a:rPr lang="en-GB" dirty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38572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to get it right – The Japanese Coastguard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When they have a leaking cargo on a ship, what protective clothing should they use?</a:t>
            </a:r>
          </a:p>
          <a:p>
            <a:r>
              <a:rPr lang="en-GB" dirty="0"/>
              <a:t>It’s all decided using HSP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0280" y="3293209"/>
            <a:ext cx="7419852" cy="343379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39236" y="4333165"/>
            <a:ext cx="5493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Selection of chemical protective clothing by HSP</a:t>
            </a:r>
            <a:endParaRPr lang="en-GB" b="1" dirty="0"/>
          </a:p>
        </p:txBody>
      </p:sp>
      <p:sp>
        <p:nvSpPr>
          <p:cNvPr id="7" name="TextBox 6"/>
          <p:cNvSpPr txBox="1"/>
          <p:nvPr/>
        </p:nvSpPr>
        <p:spPr>
          <a:xfrm>
            <a:off x="9410132" y="2420110"/>
            <a:ext cx="268178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Selection of a chemical substance protective clothing to be used at the time of handling a hazardous material accident including chemical substances will bother the accident responder if the resistance information on the chemical substance is missing. </a:t>
            </a:r>
          </a:p>
          <a:p>
            <a:r>
              <a:rPr lang="en-GB" sz="1400" dirty="0"/>
              <a:t>We considered using Hansen Solubility Parameters as a support for selection decisions.</a:t>
            </a:r>
          </a:p>
          <a:p>
            <a:r>
              <a:rPr lang="en-GB" sz="1400" dirty="0"/>
              <a:t>As a result it is said that we could not make proactive judgment material that is resistant and usable.</a:t>
            </a:r>
          </a:p>
          <a:p>
            <a:r>
              <a:rPr lang="en-GB" sz="1400" dirty="0"/>
              <a:t>But we could be used HSP as a passive judgment material.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38277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to get it right – </a:t>
            </a:r>
            <a:r>
              <a:rPr lang="en-GB" dirty="0" err="1"/>
              <a:t>ProtecPo</a:t>
            </a:r>
            <a:r>
              <a:rPr lang="en-GB" dirty="0"/>
              <a:t> for gloves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3609" y="1502459"/>
            <a:ext cx="4211472" cy="5212240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You have a chemical and want a safe glove</a:t>
            </a:r>
          </a:p>
          <a:p>
            <a:r>
              <a:rPr lang="en-GB" dirty="0"/>
              <a:t>Just ask on-line!</a:t>
            </a:r>
          </a:p>
          <a:p>
            <a:r>
              <a:rPr lang="en-GB" dirty="0"/>
              <a:t>The </a:t>
            </a:r>
            <a:r>
              <a:rPr lang="en-GB" dirty="0" err="1"/>
              <a:t>ProtecPo</a:t>
            </a:r>
            <a:r>
              <a:rPr lang="en-GB" dirty="0"/>
              <a:t> team used the HSP Sphere technique to measure the HSP of the key glove materials then use a large HSP database of chemicals to find the best match (biggest Distance)</a:t>
            </a:r>
          </a:p>
          <a:p>
            <a:pPr lvl="1"/>
            <a:r>
              <a:rPr lang="en-GB" dirty="0"/>
              <a:t>Hansen’s original work with the US Coastguard was the basis for the approach and Hansen has assisted the </a:t>
            </a:r>
            <a:r>
              <a:rPr lang="en-GB" dirty="0" err="1"/>
              <a:t>ProtecPo</a:t>
            </a:r>
            <a:r>
              <a:rPr lang="en-GB" dirty="0"/>
              <a:t> team</a:t>
            </a:r>
          </a:p>
          <a:p>
            <a:pPr lvl="1"/>
            <a:r>
              <a:rPr lang="en-GB" dirty="0"/>
              <a:t>Prof Lara from U</a:t>
            </a:r>
            <a:r>
              <a:rPr lang="en-GB" dirty="0"/>
              <a:t> Montréal,</a:t>
            </a:r>
            <a:r>
              <a:rPr lang="en-GB" dirty="0"/>
              <a:t> is here at HSP50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1164" y="1690688"/>
            <a:ext cx="6795115" cy="41862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72753" y="5964072"/>
            <a:ext cx="59629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</a:t>
            </a:r>
            <a:r>
              <a:rPr lang="en-GB" dirty="0" err="1"/>
              <a:t>ProtecPo</a:t>
            </a:r>
            <a:r>
              <a:rPr lang="en-GB" dirty="0"/>
              <a:t> app from U Montréal/INRS/IRST</a:t>
            </a:r>
          </a:p>
          <a:p>
            <a:r>
              <a:rPr lang="en-GB" dirty="0">
                <a:hlinkClick r:id="rId3"/>
              </a:rPr>
              <a:t>https://protecpo.inrs.fr/ProtecPo/jsp/Accueil.jsp</a:t>
            </a:r>
            <a:r>
              <a:rPr lang="en-GB" dirty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05231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1567</TotalTime>
  <Words>1340</Words>
  <Application>Microsoft Office PowerPoint</Application>
  <PresentationFormat>Widescreen</PresentationFormat>
  <Paragraphs>106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Protective Barriers Designed via HSP</vt:lpstr>
      <vt:lpstr>Four factors controlling diffusion</vt:lpstr>
      <vt:lpstr>Predicting the factors: D</vt:lpstr>
      <vt:lpstr>Predicting the factors: C</vt:lpstr>
      <vt:lpstr>No polymer is good enough</vt:lpstr>
      <vt:lpstr>How to get it wrong – flavour scalping</vt:lpstr>
      <vt:lpstr>How to get it right – Skin permeation</vt:lpstr>
      <vt:lpstr>How to get it right – The Japanese Coastguard</vt:lpstr>
      <vt:lpstr>How to get it right – ProtecPo for gloves</vt:lpstr>
      <vt:lpstr>Your house on a brownfield site</vt:lpstr>
      <vt:lpstr>A full HSP-driven diffusion calculator</vt:lpstr>
      <vt:lpstr>Emergency Response</vt:lpstr>
      <vt:lpstr>The take-home lesson</vt:lpstr>
      <vt:lpstr>My thanks to: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HSP for barrier predictions</dc:title>
  <dc:creator>Steven Abbott</dc:creator>
  <cp:lastModifiedBy>Steven Abbott</cp:lastModifiedBy>
  <cp:revision>35</cp:revision>
  <dcterms:created xsi:type="dcterms:W3CDTF">2017-02-14T16:58:41Z</dcterms:created>
  <dcterms:modified xsi:type="dcterms:W3CDTF">2017-03-07T07:32:50Z</dcterms:modified>
</cp:coreProperties>
</file>